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75" r:id="rId12"/>
    <p:sldId id="266" r:id="rId13"/>
    <p:sldId id="267" r:id="rId14"/>
    <p:sldId id="268" r:id="rId15"/>
    <p:sldId id="269" r:id="rId16"/>
    <p:sldId id="270" r:id="rId17"/>
    <p:sldId id="276" r:id="rId18"/>
    <p:sldId id="271" r:id="rId19"/>
    <p:sldId id="277" r:id="rId20"/>
    <p:sldId id="278" r:id="rId21"/>
    <p:sldId id="279" r:id="rId22"/>
    <p:sldId id="280" r:id="rId23"/>
    <p:sldId id="272" r:id="rId24"/>
    <p:sldId id="273" r:id="rId25"/>
    <p:sldId id="274" r:id="rId26"/>
    <p:sldId id="281" r:id="rId27"/>
    <p:sldId id="282" r:id="rId28"/>
    <p:sldId id="283" r:id="rId29"/>
    <p:sldId id="284" r:id="rId30"/>
    <p:sldId id="288" r:id="rId31"/>
    <p:sldId id="289" r:id="rId32"/>
    <p:sldId id="285" r:id="rId33"/>
    <p:sldId id="286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87" r:id="rId42"/>
    <p:sldId id="297" r:id="rId43"/>
    <p:sldId id="299" r:id="rId44"/>
    <p:sldId id="302" r:id="rId45"/>
    <p:sldId id="303" r:id="rId46"/>
    <p:sldId id="300" r:id="rId47"/>
    <p:sldId id="301" r:id="rId48"/>
    <p:sldId id="307" r:id="rId49"/>
    <p:sldId id="308" r:id="rId50"/>
    <p:sldId id="309" r:id="rId51"/>
    <p:sldId id="304" r:id="rId52"/>
    <p:sldId id="310" r:id="rId53"/>
    <p:sldId id="305" r:id="rId54"/>
    <p:sldId id="306" r:id="rId55"/>
    <p:sldId id="311" r:id="rId56"/>
    <p:sldId id="312" r:id="rId57"/>
    <p:sldId id="313" r:id="rId58"/>
    <p:sldId id="314" r:id="rId59"/>
    <p:sldId id="315" r:id="rId60"/>
    <p:sldId id="316" r:id="rId61"/>
    <p:sldId id="318" r:id="rId62"/>
    <p:sldId id="317" r:id="rId63"/>
    <p:sldId id="319" r:id="rId64"/>
    <p:sldId id="321" r:id="rId65"/>
    <p:sldId id="320" r:id="rId66"/>
    <p:sldId id="322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28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3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8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2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7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5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D2F93-D7D6-4AC7-B6A2-58C2F764EA08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51CA5-B237-4EFA-BE19-88BEBC57D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91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7561" y="1140466"/>
            <a:ext cx="8013511" cy="2387600"/>
          </a:xfrm>
        </p:spPr>
        <p:txBody>
          <a:bodyPr>
            <a:normAutofit fontScale="90000"/>
          </a:bodyPr>
          <a:lstStyle/>
          <a:p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Математические игры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36" y="4184820"/>
            <a:ext cx="3901254" cy="21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1153668"/>
            <a:ext cx="8597469" cy="412678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/>
                </a:solidFill>
              </a:rPr>
              <a:t>ДФ_И</a:t>
            </a:r>
            <a:endParaRPr lang="en-US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/>
              <a:t>Тактильное домино «Геометрические фигуры»</a:t>
            </a:r>
          </a:p>
        </p:txBody>
      </p:sp>
    </p:spTree>
    <p:extLst>
      <p:ext uri="{BB962C8B-B14F-4D97-AF65-F5344CB8AC3E}">
        <p14:creationId xmlns:p14="http://schemas.microsoft.com/office/powerpoint/2010/main" val="32691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/>
                </a:solidFill>
              </a:rPr>
              <a:t>ДФ_И</a:t>
            </a:r>
            <a:endParaRPr lang="en-US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/>
              <a:t>Мозаика напольная «Геометрические формы»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7" y="421364"/>
            <a:ext cx="8505885" cy="538631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28053"/>
            <a:ext cx="9144000" cy="14951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6"/>
                </a:solidFill>
              </a:rPr>
              <a:t>VIN 50599</a:t>
            </a:r>
            <a:r>
              <a:rPr lang="ru-RU" b="1" dirty="0" smtClean="0">
                <a:solidFill>
                  <a:schemeClr val="accent6"/>
                </a:solidFill>
              </a:rPr>
              <a:t> </a:t>
            </a:r>
            <a:r>
              <a:rPr lang="ru-RU" dirty="0" smtClean="0"/>
              <a:t>«Признаки </a:t>
            </a:r>
            <a:r>
              <a:rPr lang="ru-RU" dirty="0"/>
              <a:t>геометрических форм»,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VIN </a:t>
            </a:r>
            <a:r>
              <a:rPr lang="en-US" b="1" dirty="0" smtClean="0">
                <a:solidFill>
                  <a:schemeClr val="accent6"/>
                </a:solidFill>
              </a:rPr>
              <a:t>81944</a:t>
            </a:r>
            <a:r>
              <a:rPr lang="ru-RU" b="1" dirty="0" smtClean="0">
                <a:solidFill>
                  <a:schemeClr val="accent6"/>
                </a:solidFill>
              </a:rPr>
              <a:t> </a:t>
            </a:r>
            <a:r>
              <a:rPr lang="ru-RU" dirty="0" smtClean="0"/>
              <a:t>«Кубики</a:t>
            </a:r>
            <a:r>
              <a:rPr lang="ru-RU" dirty="0"/>
              <a:t>»,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VIN </a:t>
            </a:r>
            <a:r>
              <a:rPr lang="en-US" b="1" dirty="0" smtClean="0">
                <a:solidFill>
                  <a:schemeClr val="accent6"/>
                </a:solidFill>
              </a:rPr>
              <a:t>81945</a:t>
            </a:r>
            <a:r>
              <a:rPr lang="ru-RU" b="1" dirty="0" smtClean="0">
                <a:solidFill>
                  <a:schemeClr val="accent6"/>
                </a:solidFill>
              </a:rPr>
              <a:t> </a:t>
            </a:r>
            <a:r>
              <a:rPr lang="ru-RU" dirty="0" smtClean="0"/>
              <a:t>«Игровые </a:t>
            </a:r>
            <a:r>
              <a:rPr lang="ru-RU" dirty="0"/>
              <a:t>доски с заданиями»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2"/>
          <a:stretch/>
        </p:blipFill>
        <p:spPr>
          <a:xfrm>
            <a:off x="339236" y="245199"/>
            <a:ext cx="5011241" cy="3796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60" y="515337"/>
            <a:ext cx="2970211" cy="2429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23671" r="4594" b="24792"/>
          <a:stretch/>
        </p:blipFill>
        <p:spPr>
          <a:xfrm>
            <a:off x="889686" y="4255929"/>
            <a:ext cx="3496962" cy="725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67" y="3024204"/>
            <a:ext cx="2565769" cy="201893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MIN </a:t>
            </a:r>
            <a:r>
              <a:rPr lang="en-US" b="1" dirty="0" smtClean="0">
                <a:solidFill>
                  <a:schemeClr val="accent6"/>
                </a:solidFill>
              </a:rPr>
              <a:t>95042</a:t>
            </a:r>
            <a:endParaRPr lang="ru-RU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«Логические </a:t>
            </a:r>
            <a:r>
              <a:rPr lang="ru-RU" dirty="0"/>
              <a:t>блоки»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96" y="280663"/>
            <a:ext cx="5348770" cy="4703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97" y="4523896"/>
            <a:ext cx="2474976" cy="2176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11327"/>
          <a:stretch/>
        </p:blipFill>
        <p:spPr>
          <a:xfrm rot="196543">
            <a:off x="350168" y="722542"/>
            <a:ext cx="3089190" cy="466706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NAT </a:t>
            </a:r>
            <a:r>
              <a:rPr lang="en-US" b="1" dirty="0" smtClean="0">
                <a:solidFill>
                  <a:schemeClr val="accent6"/>
                </a:solidFill>
              </a:rPr>
              <a:t>337037</a:t>
            </a:r>
            <a:endParaRPr lang="ru-RU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«Найди </a:t>
            </a:r>
            <a:r>
              <a:rPr lang="ru-RU" dirty="0"/>
              <a:t>фигурке место» (визуально-тактильное лото)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38" y="696877"/>
            <a:ext cx="9223238" cy="535381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1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03" y="3108513"/>
            <a:ext cx="4694873" cy="306891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MIN </a:t>
            </a:r>
            <a:r>
              <a:rPr lang="en-US" b="1" dirty="0" smtClean="0">
                <a:solidFill>
                  <a:schemeClr val="accent6"/>
                </a:solidFill>
              </a:rPr>
              <a:t>95007</a:t>
            </a:r>
            <a:endParaRPr lang="ru-RU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«Магнитный </a:t>
            </a:r>
            <a:r>
              <a:rPr lang="ru-RU" dirty="0" err="1"/>
              <a:t>танграм</a:t>
            </a:r>
            <a:r>
              <a:rPr lang="ru-RU" dirty="0"/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2703" r="3247" b="3424"/>
          <a:stretch/>
        </p:blipFill>
        <p:spPr>
          <a:xfrm>
            <a:off x="250400" y="490149"/>
            <a:ext cx="4198727" cy="4231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41" y="872918"/>
            <a:ext cx="3061948" cy="2298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3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VIN </a:t>
            </a:r>
            <a:r>
              <a:rPr lang="en-US" b="1" dirty="0" smtClean="0">
                <a:solidFill>
                  <a:schemeClr val="accent6"/>
                </a:solidFill>
              </a:rPr>
              <a:t>86294</a:t>
            </a:r>
            <a:endParaRPr lang="ru-RU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«Набор </a:t>
            </a:r>
            <a:r>
              <a:rPr lang="ru-RU" dirty="0"/>
              <a:t>полых геометрических тел»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1898"/>
          <a:stretch/>
        </p:blipFill>
        <p:spPr>
          <a:xfrm>
            <a:off x="-24713" y="1157077"/>
            <a:ext cx="9193428" cy="429225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70647"/>
            <a:ext cx="7772400" cy="2387600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ln w="22225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8800" b="1" dirty="0">
              <a:ln w="22225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911" r="21222"/>
          <a:stretch/>
        </p:blipFill>
        <p:spPr>
          <a:xfrm>
            <a:off x="5422477" y="3918025"/>
            <a:ext cx="1191381" cy="1772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2858" r="85258"/>
          <a:stretch/>
        </p:blipFill>
        <p:spPr>
          <a:xfrm>
            <a:off x="2520778" y="4500373"/>
            <a:ext cx="930875" cy="1189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320" r="56099"/>
          <a:stretch/>
        </p:blipFill>
        <p:spPr>
          <a:xfrm>
            <a:off x="3913579" y="3918024"/>
            <a:ext cx="1046972" cy="177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NAT </a:t>
            </a:r>
            <a:r>
              <a:rPr lang="en-US" b="1" dirty="0" smtClean="0">
                <a:solidFill>
                  <a:schemeClr val="accent5"/>
                </a:solidFill>
              </a:rPr>
              <a:t>387161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Логический </a:t>
            </a:r>
            <a:r>
              <a:rPr lang="ru-RU" dirty="0" err="1"/>
              <a:t>пазл</a:t>
            </a:r>
            <a:r>
              <a:rPr lang="ru-RU" dirty="0"/>
              <a:t> «Большой –маленький»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63" y="237045"/>
            <a:ext cx="5971749" cy="569102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98757"/>
            <a:ext cx="9144000" cy="111210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5"/>
                </a:solidFill>
              </a:rPr>
              <a:t>ДФ_И 03с</a:t>
            </a:r>
          </a:p>
          <a:p>
            <a:pPr marL="0" indent="0" algn="ctr">
              <a:buNone/>
            </a:pPr>
            <a:r>
              <a:rPr lang="ru-RU" dirty="0" smtClean="0"/>
              <a:t>Набор </a:t>
            </a:r>
            <a:r>
              <a:rPr lang="ru-RU" dirty="0"/>
              <a:t>«Цветные формы» для диагностики и коррекции,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отверстия </a:t>
            </a:r>
            <a:r>
              <a:rPr lang="ru-RU" dirty="0"/>
              <a:t>сквозные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" y="300106"/>
            <a:ext cx="8630425" cy="507508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800" b="1" dirty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8800" b="1" dirty="0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98"/>
          <a:stretch/>
        </p:blipFill>
        <p:spPr>
          <a:xfrm>
            <a:off x="1689714" y="4018690"/>
            <a:ext cx="5764572" cy="154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5"/>
                </a:solidFill>
              </a:rPr>
              <a:t>ДФ_И</a:t>
            </a:r>
            <a:endParaRPr lang="en-US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/>
              <a:t>«Сравни фигуры</a:t>
            </a:r>
            <a:r>
              <a:rPr lang="ru-RU" dirty="0" smtClean="0"/>
              <a:t>» (</a:t>
            </a:r>
            <a:r>
              <a:rPr lang="ru-RU" dirty="0"/>
              <a:t>4 и или 5 форм)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9449" r="14592" b="13567"/>
          <a:stretch/>
        </p:blipFill>
        <p:spPr>
          <a:xfrm>
            <a:off x="154985" y="376204"/>
            <a:ext cx="4281091" cy="3214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7562" r="12524" b="10935"/>
          <a:stretch/>
        </p:blipFill>
        <p:spPr>
          <a:xfrm>
            <a:off x="4423719" y="98855"/>
            <a:ext cx="4598642" cy="3768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7" b="16828"/>
          <a:stretch/>
        </p:blipFill>
        <p:spPr>
          <a:xfrm>
            <a:off x="502387" y="4010557"/>
            <a:ext cx="3586285" cy="15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1" b="16254"/>
          <a:stretch/>
        </p:blipFill>
        <p:spPr>
          <a:xfrm>
            <a:off x="5214550" y="4010557"/>
            <a:ext cx="3435178" cy="15699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MIN </a:t>
            </a:r>
            <a:r>
              <a:rPr lang="en-US" b="1" dirty="0" smtClean="0">
                <a:solidFill>
                  <a:schemeClr val="accent5"/>
                </a:solidFill>
              </a:rPr>
              <a:t>95042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«Логические </a:t>
            </a:r>
            <a:r>
              <a:rPr lang="ru-RU" dirty="0"/>
              <a:t>блоки»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48" y="132383"/>
            <a:ext cx="5348770" cy="4703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97" y="4317946"/>
            <a:ext cx="2474976" cy="2176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11327"/>
          <a:stretch/>
        </p:blipFill>
        <p:spPr>
          <a:xfrm rot="276865">
            <a:off x="325454" y="714304"/>
            <a:ext cx="3089190" cy="46670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8" y="523107"/>
            <a:ext cx="3666060" cy="48809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WPL </a:t>
            </a:r>
            <a:r>
              <a:rPr lang="en-US" b="1" dirty="0" smtClean="0">
                <a:solidFill>
                  <a:schemeClr val="accent5"/>
                </a:solidFill>
              </a:rPr>
              <a:t>KC3001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Развивающий </a:t>
            </a:r>
            <a:r>
              <a:rPr lang="ru-RU" dirty="0"/>
              <a:t>куб «Познай-ка</a:t>
            </a:r>
            <a:r>
              <a:rPr lang="ru-RU" dirty="0" smtClean="0"/>
              <a:t>» (</a:t>
            </a:r>
            <a:r>
              <a:rPr lang="ru-RU" dirty="0"/>
              <a:t>12 предметов)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/>
          <a:stretch/>
        </p:blipFill>
        <p:spPr>
          <a:xfrm>
            <a:off x="3626207" y="523107"/>
            <a:ext cx="5296668" cy="488091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39" y="442454"/>
            <a:ext cx="4669536" cy="3913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14" y="3506105"/>
            <a:ext cx="2307828" cy="2310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t="6310" r="17383" b="12984"/>
          <a:stretch/>
        </p:blipFill>
        <p:spPr>
          <a:xfrm>
            <a:off x="211383" y="211795"/>
            <a:ext cx="4127156" cy="3077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84" y="3852580"/>
            <a:ext cx="1791730" cy="28554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MIN </a:t>
            </a:r>
            <a:r>
              <a:rPr lang="en-US" b="1" dirty="0" smtClean="0">
                <a:solidFill>
                  <a:schemeClr val="accent5"/>
                </a:solidFill>
              </a:rPr>
              <a:t>95064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«Математические </a:t>
            </a:r>
            <a:r>
              <a:rPr lang="ru-RU" dirty="0"/>
              <a:t>палочки»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VIN </a:t>
            </a:r>
            <a:r>
              <a:rPr lang="en-US" b="1" dirty="0" smtClean="0">
                <a:solidFill>
                  <a:schemeClr val="accent5"/>
                </a:solidFill>
              </a:rPr>
              <a:t>5953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Счетные </a:t>
            </a:r>
            <a:r>
              <a:rPr lang="ru-RU" dirty="0"/>
              <a:t>кубики (кубик 1х1х1см, 1000 штук в ведре)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7" y="505146"/>
            <a:ext cx="4184432" cy="45281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32" y="505146"/>
            <a:ext cx="4209305" cy="2399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32" y="3112172"/>
            <a:ext cx="2216731" cy="1707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61" y="3112172"/>
            <a:ext cx="1648476" cy="174229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r="2154"/>
          <a:stretch/>
        </p:blipFill>
        <p:spPr>
          <a:xfrm>
            <a:off x="55605" y="1438308"/>
            <a:ext cx="9032790" cy="3479681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MIN 35030 </a:t>
            </a:r>
          </a:p>
          <a:p>
            <a:pPr marL="0" indent="0" algn="ctr">
              <a:buNone/>
            </a:pPr>
            <a:r>
              <a:rPr lang="ru-RU" dirty="0"/>
              <a:t>«Математические весы» демонстрационные</a:t>
            </a:r>
          </a:p>
        </p:txBody>
      </p:sp>
    </p:spTree>
    <p:extLst>
      <p:ext uri="{BB962C8B-B14F-4D97-AF65-F5344CB8AC3E}">
        <p14:creationId xmlns:p14="http://schemas.microsoft.com/office/powerpoint/2010/main" val="39972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" y="210065"/>
            <a:ext cx="4894538" cy="2520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35" y="2920318"/>
            <a:ext cx="5410329" cy="3007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61" y="357030"/>
            <a:ext cx="3612951" cy="2789705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accent5"/>
                </a:solidFill>
              </a:rPr>
              <a:t>MIN 95029 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Карточки </a:t>
            </a:r>
            <a:r>
              <a:rPr lang="ru-RU" dirty="0"/>
              <a:t>с заданиями </a:t>
            </a:r>
            <a:r>
              <a:rPr lang="ru-RU" dirty="0" smtClean="0"/>
              <a:t>к </a:t>
            </a:r>
            <a:r>
              <a:rPr lang="ru-RU" dirty="0"/>
              <a:t>«Математическим весам»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2" y="412837"/>
            <a:ext cx="8463455" cy="2021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2" y="2058512"/>
            <a:ext cx="3156690" cy="37583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42" y="2261281"/>
            <a:ext cx="4320549" cy="1211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15" y="3708261"/>
            <a:ext cx="3599688" cy="1667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VIN </a:t>
            </a:r>
            <a:r>
              <a:rPr lang="en-US" b="1" dirty="0" smtClean="0">
                <a:solidFill>
                  <a:schemeClr val="accent5"/>
                </a:solidFill>
              </a:rPr>
              <a:t>85032</a:t>
            </a:r>
            <a:r>
              <a:rPr lang="ru-RU" b="1" dirty="0" smtClean="0">
                <a:solidFill>
                  <a:schemeClr val="accent5"/>
                </a:solidFill>
              </a:rPr>
              <a:t> </a:t>
            </a:r>
            <a:r>
              <a:rPr lang="ru-RU" dirty="0" smtClean="0"/>
              <a:t>Простые </a:t>
            </a:r>
            <a:r>
              <a:rPr lang="ru-RU" dirty="0"/>
              <a:t>весы </a:t>
            </a:r>
            <a:endParaRPr lang="ru-RU" dirty="0" smtClean="0"/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VIN 85055</a:t>
            </a:r>
            <a:r>
              <a:rPr lang="ru-RU" b="1" dirty="0" smtClean="0">
                <a:solidFill>
                  <a:schemeClr val="accent5"/>
                </a:solidFill>
              </a:rPr>
              <a:t> </a:t>
            </a:r>
            <a:r>
              <a:rPr lang="ru-RU" dirty="0" smtClean="0"/>
              <a:t>Счетный материал «Медведи</a:t>
            </a:r>
            <a:r>
              <a:rPr lang="ru-RU" dirty="0"/>
              <a:t>» в ведре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VIN </a:t>
            </a:r>
            <a:r>
              <a:rPr lang="en-US" b="1" dirty="0" smtClean="0">
                <a:solidFill>
                  <a:schemeClr val="accent5"/>
                </a:solidFill>
              </a:rPr>
              <a:t>2205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«Считаем</a:t>
            </a:r>
            <a:r>
              <a:rPr lang="ru-RU" dirty="0"/>
              <a:t>, взвешиваем, сравниваем»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2367" r="2479" b="9129"/>
          <a:stretch/>
        </p:blipFill>
        <p:spPr>
          <a:xfrm>
            <a:off x="1031789" y="321274"/>
            <a:ext cx="7080421" cy="532694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8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VIN 50698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</a:t>
            </a:r>
            <a:r>
              <a:rPr lang="ru-RU" dirty="0"/>
              <a:t>Математическая обезьянка»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01" y="709538"/>
            <a:ext cx="6918578" cy="500832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70" y="725872"/>
            <a:ext cx="4597593" cy="4597593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12855" y="5446154"/>
            <a:ext cx="78867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accent6"/>
                </a:solidFill>
              </a:rPr>
              <a:t>NAT 387169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/>
              <a:t>Логический </a:t>
            </a:r>
            <a:r>
              <a:rPr lang="ru-RU" dirty="0" err="1" smtClean="0"/>
              <a:t>пазл</a:t>
            </a:r>
            <a:r>
              <a:rPr lang="ru-RU" dirty="0" smtClean="0"/>
              <a:t> «Геометрические формы»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4955">
            <a:off x="3335424" y="3697571"/>
            <a:ext cx="2677826" cy="32209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137" y="831079"/>
            <a:ext cx="7772400" cy="4005692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КОЛИЧЕСТВО </a:t>
            </a:r>
            <a:b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</a:t>
            </a:r>
            <a:b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СЧЕТ</a:t>
            </a:r>
            <a:endParaRPr lang="ru-RU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2" y="379885"/>
            <a:ext cx="8463455" cy="2021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2" y="2058512"/>
            <a:ext cx="3156690" cy="37583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42" y="2261281"/>
            <a:ext cx="4320549" cy="1211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15" y="3708261"/>
            <a:ext cx="3599688" cy="1667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VIN </a:t>
            </a:r>
            <a:r>
              <a:rPr lang="en-US" b="1" dirty="0" smtClean="0">
                <a:solidFill>
                  <a:schemeClr val="accent2"/>
                </a:solidFill>
              </a:rPr>
              <a:t>85032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dirty="0" smtClean="0"/>
              <a:t>Простые </a:t>
            </a:r>
            <a:r>
              <a:rPr lang="ru-RU" dirty="0"/>
              <a:t>весы </a:t>
            </a:r>
            <a:endParaRPr lang="ru-RU" dirty="0" smtClean="0"/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VIN 85055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dirty="0" smtClean="0"/>
              <a:t>Счетный материал «Медведи</a:t>
            </a:r>
            <a:r>
              <a:rPr lang="ru-RU" dirty="0"/>
              <a:t>» в ведре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EDR </a:t>
            </a:r>
            <a:r>
              <a:rPr lang="en-US" b="1" dirty="0" smtClean="0">
                <a:solidFill>
                  <a:schemeClr val="accent2"/>
                </a:solidFill>
              </a:rPr>
              <a:t>3364700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dirty="0" smtClean="0"/>
              <a:t>«Математические </a:t>
            </a:r>
            <a:r>
              <a:rPr lang="ru-RU" dirty="0"/>
              <a:t>яйца» (18 шт</a:t>
            </a:r>
            <a:r>
              <a:rPr lang="ru-RU" dirty="0" smtClean="0"/>
              <a:t>.)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/>
                </a:solidFill>
              </a:rPr>
              <a:t>EDR 4429300 </a:t>
            </a:r>
            <a:r>
              <a:rPr lang="ru-RU" dirty="0"/>
              <a:t>«Математические яйца» </a:t>
            </a:r>
            <a:r>
              <a:rPr lang="ru-RU" dirty="0" smtClean="0"/>
              <a:t>(36 </a:t>
            </a:r>
            <a:r>
              <a:rPr lang="ru-RU" dirty="0"/>
              <a:t>шт.)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79" y="839206"/>
            <a:ext cx="5552041" cy="453839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2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67" y="778476"/>
            <a:ext cx="5309434" cy="5038382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MIN </a:t>
            </a:r>
            <a:r>
              <a:rPr lang="en-US" b="1" dirty="0" smtClean="0">
                <a:solidFill>
                  <a:schemeClr val="accent2"/>
                </a:solidFill>
              </a:rPr>
              <a:t>95270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dirty="0" smtClean="0"/>
              <a:t>или </a:t>
            </a:r>
            <a:r>
              <a:rPr lang="en-US" b="1" dirty="0" smtClean="0">
                <a:solidFill>
                  <a:schemeClr val="accent2"/>
                </a:solidFill>
              </a:rPr>
              <a:t>MIN 45310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Абак </a:t>
            </a:r>
            <a:r>
              <a:rPr lang="ru-RU" dirty="0"/>
              <a:t>«Цвет, форма, счет» (100 или 50 деталей)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5" y="169820"/>
            <a:ext cx="4428185" cy="417658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NAT </a:t>
            </a:r>
            <a:r>
              <a:rPr lang="en-US" b="1" dirty="0" smtClean="0">
                <a:solidFill>
                  <a:schemeClr val="accent2"/>
                </a:solidFill>
              </a:rPr>
              <a:t>375127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Скользящие </a:t>
            </a:r>
            <a:r>
              <a:rPr lang="ru-RU" dirty="0"/>
              <a:t>фигуры «Домик»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15">
            <a:off x="2233165" y="320564"/>
            <a:ext cx="4677669" cy="537590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39" y="409506"/>
            <a:ext cx="4669536" cy="3913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14" y="3506105"/>
            <a:ext cx="2307828" cy="2310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t="6310" r="17383" b="12984"/>
          <a:stretch/>
        </p:blipFill>
        <p:spPr>
          <a:xfrm>
            <a:off x="211383" y="211795"/>
            <a:ext cx="4127156" cy="3077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84" y="3852580"/>
            <a:ext cx="1791730" cy="28554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MIN </a:t>
            </a:r>
            <a:r>
              <a:rPr lang="en-US" b="1" dirty="0" smtClean="0">
                <a:solidFill>
                  <a:schemeClr val="accent2"/>
                </a:solidFill>
              </a:rPr>
              <a:t>95064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«Математические </a:t>
            </a:r>
            <a:r>
              <a:rPr lang="ru-RU" dirty="0"/>
              <a:t>палочки»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1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VIN </a:t>
            </a:r>
            <a:r>
              <a:rPr lang="en-US" b="1" dirty="0" smtClean="0">
                <a:solidFill>
                  <a:schemeClr val="accent2"/>
                </a:solidFill>
              </a:rPr>
              <a:t>5953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Счетные </a:t>
            </a:r>
            <a:r>
              <a:rPr lang="ru-RU" dirty="0"/>
              <a:t>кубики (кубик 1х1х1см, 1000 штук в ведре)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7" y="332149"/>
            <a:ext cx="4184432" cy="45281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32" y="505147"/>
            <a:ext cx="4209305" cy="2399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32" y="3112172"/>
            <a:ext cx="2216731" cy="1707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61" y="3112172"/>
            <a:ext cx="1648476" cy="174229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EDR </a:t>
            </a:r>
            <a:r>
              <a:rPr lang="en-US" b="1" dirty="0" smtClean="0">
                <a:solidFill>
                  <a:schemeClr val="accent2"/>
                </a:solidFill>
              </a:rPr>
              <a:t>3364700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dirty="0" smtClean="0"/>
              <a:t>«Математические </a:t>
            </a:r>
            <a:r>
              <a:rPr lang="ru-RU" dirty="0"/>
              <a:t>яйца» (18 шт</a:t>
            </a:r>
            <a:r>
              <a:rPr lang="ru-RU" dirty="0" smtClean="0"/>
              <a:t>.)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/>
                </a:solidFill>
              </a:rPr>
              <a:t>EDR 4429300 </a:t>
            </a:r>
            <a:r>
              <a:rPr lang="ru-RU" dirty="0"/>
              <a:t>«Математические яйца» </a:t>
            </a:r>
            <a:r>
              <a:rPr lang="ru-RU" dirty="0" smtClean="0"/>
              <a:t>(36 </a:t>
            </a:r>
            <a:r>
              <a:rPr lang="ru-RU" dirty="0"/>
              <a:t>шт.)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79" y="839206"/>
            <a:ext cx="5552041" cy="45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r="2154"/>
          <a:stretch/>
        </p:blipFill>
        <p:spPr>
          <a:xfrm>
            <a:off x="55605" y="1438308"/>
            <a:ext cx="9032790" cy="3479681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MIN 35030 </a:t>
            </a:r>
          </a:p>
          <a:p>
            <a:pPr marL="0" indent="0" algn="ctr">
              <a:buNone/>
            </a:pPr>
            <a:r>
              <a:rPr lang="ru-RU" dirty="0"/>
              <a:t>«Математические весы» демонстрационные</a:t>
            </a:r>
          </a:p>
        </p:txBody>
      </p:sp>
    </p:spTree>
    <p:extLst>
      <p:ext uri="{BB962C8B-B14F-4D97-AF65-F5344CB8AC3E}">
        <p14:creationId xmlns:p14="http://schemas.microsoft.com/office/powerpoint/2010/main" val="6614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" y="210065"/>
            <a:ext cx="4894538" cy="2520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35" y="3002698"/>
            <a:ext cx="5410329" cy="3007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61" y="431167"/>
            <a:ext cx="3612951" cy="2789705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accent2"/>
                </a:solidFill>
              </a:rPr>
              <a:t>MIN 95029 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Карточки </a:t>
            </a:r>
            <a:r>
              <a:rPr lang="ru-RU" dirty="0"/>
              <a:t>с заданиями </a:t>
            </a:r>
            <a:r>
              <a:rPr lang="ru-RU" dirty="0" smtClean="0"/>
              <a:t>к </a:t>
            </a:r>
            <a:r>
              <a:rPr lang="ru-RU" dirty="0"/>
              <a:t>«Математическим весам»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/>
                </a:solidFill>
              </a:rPr>
              <a:t>ДФ_И</a:t>
            </a:r>
            <a:endParaRPr lang="en-US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/>
              <a:t>Мозаика напольная «Геометрические формы»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7" y="371935"/>
            <a:ext cx="8505885" cy="538631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VIN 50698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</a:t>
            </a:r>
            <a:r>
              <a:rPr lang="ru-RU" dirty="0"/>
              <a:t>Математическая обезьянка»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1" y="651731"/>
            <a:ext cx="6918578" cy="500832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VIN </a:t>
            </a:r>
            <a:r>
              <a:rPr lang="en-US" b="1" dirty="0" smtClean="0">
                <a:solidFill>
                  <a:schemeClr val="accent2"/>
                </a:solidFill>
              </a:rPr>
              <a:t>86700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«Математическая яблонька» (размер 12 см)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9781" r="16894"/>
          <a:stretch/>
        </p:blipFill>
        <p:spPr>
          <a:xfrm>
            <a:off x="308919" y="395419"/>
            <a:ext cx="3188043" cy="479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44" y="1594019"/>
            <a:ext cx="1987296" cy="3599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15" y="1594019"/>
            <a:ext cx="1990344" cy="3599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7"/>
          <a:stretch/>
        </p:blipFill>
        <p:spPr>
          <a:xfrm>
            <a:off x="5324080" y="259492"/>
            <a:ext cx="1588214" cy="2628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ДФ_И</a:t>
            </a:r>
          </a:p>
          <a:p>
            <a:pPr marL="0" indent="0" algn="ctr">
              <a:buNone/>
            </a:pPr>
            <a:r>
              <a:rPr lang="ru-RU" dirty="0"/>
              <a:t>Тактильное домино «Точки»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2" y="610541"/>
            <a:ext cx="7803684" cy="3735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4670" r="11475" b="21184"/>
          <a:stretch/>
        </p:blipFill>
        <p:spPr>
          <a:xfrm>
            <a:off x="327454" y="3978874"/>
            <a:ext cx="3719383" cy="1989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290" y="4230343"/>
            <a:ext cx="4646141" cy="173796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5239265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ДФ_И</a:t>
            </a:r>
          </a:p>
          <a:p>
            <a:pPr marL="0" indent="0" algn="ctr">
              <a:buNone/>
            </a:pPr>
            <a:r>
              <a:rPr lang="ru-RU" dirty="0"/>
              <a:t>Тактильные </a:t>
            </a:r>
            <a:r>
              <a:rPr lang="ru-RU" dirty="0" err="1"/>
              <a:t>пазлы</a:t>
            </a:r>
            <a:r>
              <a:rPr lang="ru-RU" dirty="0"/>
              <a:t> «Счет до 10»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2" r="27681"/>
          <a:stretch/>
        </p:blipFill>
        <p:spPr>
          <a:xfrm>
            <a:off x="383059" y="246344"/>
            <a:ext cx="4715866" cy="53159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04" y="561113"/>
            <a:ext cx="2691480" cy="338241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ВЕЛИЧИНА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8" b="6435"/>
          <a:stretch/>
        </p:blipFill>
        <p:spPr>
          <a:xfrm>
            <a:off x="5216314" y="3854141"/>
            <a:ext cx="3649659" cy="291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2409"/>
            <a:ext cx="7772400" cy="2387600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ПРОСТРАНСТВО</a:t>
            </a:r>
            <a:endParaRPr lang="ru-RU" sz="8800" b="1" dirty="0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" b="1"/>
          <a:stretch/>
        </p:blipFill>
        <p:spPr>
          <a:xfrm>
            <a:off x="2609699" y="3880022"/>
            <a:ext cx="3924601" cy="19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NAT </a:t>
            </a:r>
            <a:r>
              <a:rPr lang="en-US" b="1" dirty="0" smtClean="0">
                <a:solidFill>
                  <a:schemeClr val="accent6"/>
                </a:solidFill>
              </a:rPr>
              <a:t>38716</a:t>
            </a:r>
            <a:r>
              <a:rPr lang="ru-RU" b="1" dirty="0" smtClean="0">
                <a:solidFill>
                  <a:schemeClr val="accent6"/>
                </a:solidFill>
              </a:rPr>
              <a:t>2</a:t>
            </a:r>
          </a:p>
          <a:p>
            <a:pPr marL="0" indent="0" algn="ctr">
              <a:buNone/>
            </a:pPr>
            <a:r>
              <a:rPr lang="ru-RU" dirty="0"/>
              <a:t>«Расположение в пространстве»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/>
          <a:stretch/>
        </p:blipFill>
        <p:spPr>
          <a:xfrm>
            <a:off x="1845117" y="584886"/>
            <a:ext cx="5453766" cy="501444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730314" y="941"/>
            <a:ext cx="22489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ПРОСТРАНСТВО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8" y="148282"/>
            <a:ext cx="3232138" cy="274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48" y="2084173"/>
            <a:ext cx="8052418" cy="4037486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NAT </a:t>
            </a:r>
            <a:r>
              <a:rPr lang="en-US" b="1" dirty="0" smtClean="0">
                <a:solidFill>
                  <a:schemeClr val="accent6"/>
                </a:solidFill>
              </a:rPr>
              <a:t>342863</a:t>
            </a:r>
            <a:endParaRPr lang="ru-RU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/>
              <a:t>«</a:t>
            </a:r>
            <a:r>
              <a:rPr lang="ru-RU" dirty="0" err="1"/>
              <a:t>Топорама</a:t>
            </a:r>
            <a:r>
              <a:rPr lang="ru-RU" dirty="0"/>
              <a:t>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30314" y="941"/>
            <a:ext cx="22489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ПРОСТРАНСТВО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WPL </a:t>
            </a:r>
            <a:r>
              <a:rPr lang="ru-RU" b="1" dirty="0">
                <a:solidFill>
                  <a:schemeClr val="accent6"/>
                </a:solidFill>
              </a:rPr>
              <a:t>КС </a:t>
            </a:r>
            <a:r>
              <a:rPr lang="ru-RU" b="1" dirty="0" smtClean="0">
                <a:solidFill>
                  <a:schemeClr val="accent6"/>
                </a:solidFill>
              </a:rPr>
              <a:t>2003</a:t>
            </a:r>
          </a:p>
          <a:p>
            <a:pPr marL="0" indent="0" algn="ctr">
              <a:buNone/>
            </a:pPr>
            <a:r>
              <a:rPr lang="ru-RU" dirty="0" smtClean="0"/>
              <a:t>Кубики </a:t>
            </a:r>
            <a:r>
              <a:rPr lang="ru-RU" dirty="0"/>
              <a:t>геометрические «Дуга, сектор»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5" y="498628"/>
            <a:ext cx="4893276" cy="3391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9550" b="756"/>
          <a:stretch/>
        </p:blipFill>
        <p:spPr>
          <a:xfrm>
            <a:off x="5293927" y="498628"/>
            <a:ext cx="3615681" cy="5041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5405" r="5676" b="13153"/>
          <a:stretch/>
        </p:blipFill>
        <p:spPr>
          <a:xfrm>
            <a:off x="210065" y="4020071"/>
            <a:ext cx="1768220" cy="1631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3384" r="3488" b="11764"/>
          <a:stretch/>
        </p:blipFill>
        <p:spPr>
          <a:xfrm>
            <a:off x="2156514" y="4020072"/>
            <a:ext cx="1751914" cy="1631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 t="1724" r="18711" b="4411"/>
          <a:stretch/>
        </p:blipFill>
        <p:spPr>
          <a:xfrm>
            <a:off x="4040659" y="4011884"/>
            <a:ext cx="1062682" cy="163927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0314" y="941"/>
            <a:ext cx="22489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ПРОСТРАНСТВО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r="4595"/>
          <a:stretch/>
        </p:blipFill>
        <p:spPr>
          <a:xfrm>
            <a:off x="2410800" y="3690601"/>
            <a:ext cx="2743670" cy="1929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r="5093" b="3934"/>
          <a:stretch/>
        </p:blipFill>
        <p:spPr>
          <a:xfrm>
            <a:off x="210064" y="3690602"/>
            <a:ext cx="2010151" cy="1964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68" y="494270"/>
            <a:ext cx="3379739" cy="50835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4" y="177346"/>
            <a:ext cx="4918517" cy="3391982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WPL </a:t>
            </a:r>
            <a:r>
              <a:rPr lang="ru-RU" b="1" dirty="0">
                <a:solidFill>
                  <a:schemeClr val="accent6"/>
                </a:solidFill>
              </a:rPr>
              <a:t>КС </a:t>
            </a:r>
            <a:r>
              <a:rPr lang="ru-RU" b="1" dirty="0" smtClean="0">
                <a:solidFill>
                  <a:schemeClr val="accent6"/>
                </a:solidFill>
              </a:rPr>
              <a:t>2004</a:t>
            </a:r>
          </a:p>
          <a:p>
            <a:pPr marL="0" indent="0" algn="ctr">
              <a:buNone/>
            </a:pPr>
            <a:r>
              <a:rPr lang="ru-RU" dirty="0"/>
              <a:t>Кубики геометрические «Океан»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730314" y="941"/>
            <a:ext cx="22489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ПРОСТРАНСТВО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t="3279"/>
          <a:stretch/>
        </p:blipFill>
        <p:spPr>
          <a:xfrm>
            <a:off x="2096403" y="4073613"/>
            <a:ext cx="2110093" cy="15079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/>
          <a:stretch/>
        </p:blipFill>
        <p:spPr>
          <a:xfrm>
            <a:off x="217187" y="4073613"/>
            <a:ext cx="1718843" cy="1507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6845" r="5406" b="10964"/>
          <a:stretch/>
        </p:blipFill>
        <p:spPr>
          <a:xfrm>
            <a:off x="5295601" y="514867"/>
            <a:ext cx="3614007" cy="50415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/>
          <a:stretch/>
        </p:blipFill>
        <p:spPr>
          <a:xfrm>
            <a:off x="216503" y="527224"/>
            <a:ext cx="4886838" cy="338286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WPL </a:t>
            </a:r>
            <a:r>
              <a:rPr lang="ru-RU" b="1" dirty="0">
                <a:solidFill>
                  <a:schemeClr val="accent6"/>
                </a:solidFill>
              </a:rPr>
              <a:t>КС </a:t>
            </a:r>
            <a:r>
              <a:rPr lang="ru-RU" b="1" dirty="0" smtClean="0">
                <a:solidFill>
                  <a:schemeClr val="accent6"/>
                </a:solidFill>
              </a:rPr>
              <a:t>2005</a:t>
            </a:r>
          </a:p>
          <a:p>
            <a:pPr marL="0" indent="0" algn="ctr">
              <a:buNone/>
            </a:pPr>
            <a:r>
              <a:rPr lang="ru-RU" dirty="0"/>
              <a:t>Кубики геометрические «Лес»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97" y="4073612"/>
            <a:ext cx="1482811" cy="1482811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730314" y="941"/>
            <a:ext cx="22489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ПРОСТРАНСТВО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859">
            <a:off x="2233166" y="435894"/>
            <a:ext cx="4677669" cy="53759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NAT </a:t>
            </a:r>
            <a:r>
              <a:rPr lang="en-US" b="1" dirty="0" smtClean="0">
                <a:solidFill>
                  <a:schemeClr val="accent6"/>
                </a:solidFill>
              </a:rPr>
              <a:t>375127</a:t>
            </a:r>
            <a:endParaRPr lang="ru-RU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Скользящие </a:t>
            </a:r>
            <a:r>
              <a:rPr lang="ru-RU" dirty="0"/>
              <a:t>фигуры «Домик»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"/>
          <a:stretch/>
        </p:blipFill>
        <p:spPr>
          <a:xfrm>
            <a:off x="5568240" y="579397"/>
            <a:ext cx="3351526" cy="48586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76" y="3707027"/>
            <a:ext cx="1994833" cy="1730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15683" b="4815"/>
          <a:stretch/>
        </p:blipFill>
        <p:spPr>
          <a:xfrm>
            <a:off x="210065" y="3707027"/>
            <a:ext cx="1235676" cy="1730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 b="6025"/>
          <a:stretch/>
        </p:blipFill>
        <p:spPr>
          <a:xfrm>
            <a:off x="210065" y="185584"/>
            <a:ext cx="4895474" cy="3373162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WPL </a:t>
            </a:r>
            <a:r>
              <a:rPr lang="ru-RU" b="1" dirty="0">
                <a:solidFill>
                  <a:schemeClr val="accent6"/>
                </a:solidFill>
              </a:rPr>
              <a:t>КС </a:t>
            </a:r>
            <a:r>
              <a:rPr lang="ru-RU" b="1" dirty="0" smtClean="0">
                <a:solidFill>
                  <a:schemeClr val="accent6"/>
                </a:solidFill>
              </a:rPr>
              <a:t>2001</a:t>
            </a:r>
          </a:p>
          <a:p>
            <a:pPr marL="0" indent="0" algn="ctr">
              <a:buNone/>
            </a:pPr>
            <a:r>
              <a:rPr lang="ru-RU" dirty="0" smtClean="0"/>
              <a:t>«Кубики </a:t>
            </a:r>
            <a:r>
              <a:rPr lang="ru-RU" dirty="0"/>
              <a:t>прозрачные с цветной диагональю»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73" y="3707028"/>
            <a:ext cx="1730972" cy="173097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730314" y="941"/>
            <a:ext cx="22489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ПРОСТРАНСТВО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71"/>
            <a:ext cx="5362832" cy="4020867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chemeClr val="accent6"/>
                </a:solidFill>
              </a:rPr>
              <a:t>VAY TOY</a:t>
            </a:r>
            <a:r>
              <a:rPr lang="ru-RU" b="1" dirty="0" smtClean="0">
                <a:solidFill>
                  <a:schemeClr val="accent6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dirty="0"/>
              <a:t>Подвижная развивающая игра «Логика. Геометрические </a:t>
            </a:r>
            <a:r>
              <a:rPr lang="ru-RU" dirty="0" err="1"/>
              <a:t>судоку</a:t>
            </a:r>
            <a:r>
              <a:rPr lang="ru-RU" dirty="0"/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99" y="3337481"/>
            <a:ext cx="2438531" cy="2553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28" y="3041655"/>
            <a:ext cx="3304432" cy="2775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84" y="639938"/>
            <a:ext cx="2834876" cy="210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6" y="4184634"/>
            <a:ext cx="2440771" cy="147882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0314" y="941"/>
            <a:ext cx="22489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ПРОСТРАНСТВО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76375"/>
            <a:ext cx="7772400" cy="2387600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ln w="22225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8800" b="1" dirty="0">
              <a:ln w="22225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38" y="3698767"/>
            <a:ext cx="2265724" cy="2104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5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86" y="500870"/>
            <a:ext cx="5799437" cy="5973952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942702" y="1280987"/>
            <a:ext cx="3793524" cy="2817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EKUD 0924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/>
              <a:t>Игровой комплект «Всему свое время. Годовик»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96" y="3180463"/>
            <a:ext cx="4375404" cy="3113532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MIN </a:t>
            </a:r>
            <a:r>
              <a:rPr lang="en-US" b="1" dirty="0" smtClean="0">
                <a:solidFill>
                  <a:schemeClr val="accent5"/>
                </a:solidFill>
              </a:rPr>
              <a:t>95282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«Распорядок </a:t>
            </a:r>
            <a:r>
              <a:rPr lang="ru-RU" dirty="0"/>
              <a:t>дня» (часы с 24 карточками)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32"/>
          <a:stretch/>
        </p:blipFill>
        <p:spPr>
          <a:xfrm>
            <a:off x="224028" y="0"/>
            <a:ext cx="5732962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66" y="193520"/>
            <a:ext cx="3060857" cy="327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t="13173" r="25693" b="12348"/>
          <a:stretch/>
        </p:blipFill>
        <p:spPr>
          <a:xfrm>
            <a:off x="774357" y="3909330"/>
            <a:ext cx="2063578" cy="1982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1235" r="11145"/>
          <a:stretch/>
        </p:blipFill>
        <p:spPr>
          <a:xfrm>
            <a:off x="2156254" y="514865"/>
            <a:ext cx="4831492" cy="5195151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5"/>
                </a:solidFill>
              </a:rPr>
              <a:t>БОС У719</a:t>
            </a:r>
          </a:p>
          <a:p>
            <a:pPr marL="0" indent="0" algn="ctr">
              <a:buNone/>
            </a:pPr>
            <a:r>
              <a:rPr lang="ru-RU" dirty="0"/>
              <a:t>Игра Дидактические часы «Тик-так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8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VIN </a:t>
            </a:r>
            <a:r>
              <a:rPr lang="en-US" b="1" dirty="0" smtClean="0">
                <a:solidFill>
                  <a:schemeClr val="accent5"/>
                </a:solidFill>
              </a:rPr>
              <a:t>2619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«Часы </a:t>
            </a:r>
            <a:r>
              <a:rPr lang="ru-RU" dirty="0"/>
              <a:t>магнитные </a:t>
            </a:r>
            <a:r>
              <a:rPr lang="ru-RU" dirty="0" err="1"/>
              <a:t>демонстрацион-ные</a:t>
            </a:r>
            <a:r>
              <a:rPr lang="ru-RU" dirty="0"/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6" y="284741"/>
            <a:ext cx="7082977" cy="5333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59" y="542811"/>
            <a:ext cx="2274179" cy="2296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1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VIN </a:t>
            </a:r>
            <a:r>
              <a:rPr lang="en-US" b="1" dirty="0" smtClean="0">
                <a:solidFill>
                  <a:schemeClr val="accent5"/>
                </a:solidFill>
              </a:rPr>
              <a:t>369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Часы индивидуальные </a:t>
            </a:r>
            <a:r>
              <a:rPr lang="ru-RU" dirty="0"/>
              <a:t>(</a:t>
            </a:r>
            <a:r>
              <a:rPr lang="ru-RU" dirty="0" smtClean="0"/>
              <a:t>10 шт</a:t>
            </a:r>
            <a:r>
              <a:rPr lang="ru-RU" dirty="0"/>
              <a:t>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"/>
          <a:stretch/>
        </p:blipFill>
        <p:spPr>
          <a:xfrm>
            <a:off x="698856" y="877246"/>
            <a:ext cx="3684485" cy="4472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67" y="877247"/>
            <a:ext cx="3761931" cy="446762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99" y="86499"/>
            <a:ext cx="5816858" cy="5816858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EKUD </a:t>
            </a:r>
            <a:r>
              <a:rPr lang="en-US" b="1" dirty="0" smtClean="0">
                <a:solidFill>
                  <a:schemeClr val="accent5"/>
                </a:solidFill>
              </a:rPr>
              <a:t>0316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«Распорядок </a:t>
            </a:r>
            <a:r>
              <a:rPr lang="ru-RU" dirty="0"/>
              <a:t>дня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EKUD </a:t>
            </a:r>
            <a:r>
              <a:rPr lang="en-US" b="1" dirty="0" smtClean="0">
                <a:solidFill>
                  <a:schemeClr val="accent5"/>
                </a:solidFill>
              </a:rPr>
              <a:t>0925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Игровой </a:t>
            </a:r>
            <a:r>
              <a:rPr lang="ru-RU" dirty="0"/>
              <a:t>комплект «Всему свое время. Неделя для дела»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68"/>
            <a:ext cx="9144000" cy="37190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" y="3704396"/>
            <a:ext cx="3957279" cy="163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07" y="3704396"/>
            <a:ext cx="3957279" cy="163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98757"/>
            <a:ext cx="9144000" cy="111210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/>
                </a:solidFill>
              </a:rPr>
              <a:t>ДФ_И 03с</a:t>
            </a:r>
          </a:p>
          <a:p>
            <a:pPr marL="0" indent="0" algn="ctr">
              <a:buNone/>
            </a:pPr>
            <a:r>
              <a:rPr lang="ru-RU" dirty="0" smtClean="0"/>
              <a:t>Набор </a:t>
            </a:r>
            <a:r>
              <a:rPr lang="ru-RU" dirty="0"/>
              <a:t>«Цветные формы» для диагностики и коррекции,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отверстия </a:t>
            </a:r>
            <a:r>
              <a:rPr lang="ru-RU" dirty="0"/>
              <a:t>сквозные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" y="300106"/>
            <a:ext cx="8630425" cy="507508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EKUD </a:t>
            </a:r>
            <a:r>
              <a:rPr lang="en-US" b="1" dirty="0" smtClean="0">
                <a:solidFill>
                  <a:schemeClr val="accent5"/>
                </a:solidFill>
              </a:rPr>
              <a:t>0926</a:t>
            </a:r>
            <a:endParaRPr lang="ru-RU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Игровой </a:t>
            </a:r>
            <a:r>
              <a:rPr lang="ru-RU" dirty="0"/>
              <a:t>комплект «Всему свое время. День да ночь – сутки прочь»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17" y="1335513"/>
            <a:ext cx="4563763" cy="3422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6" y="276993"/>
            <a:ext cx="3199076" cy="2658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6" y="3046925"/>
            <a:ext cx="3199076" cy="2658768"/>
          </a:xfrm>
          <a:prstGeom prst="rect">
            <a:avLst/>
          </a:prstGeom>
        </p:spPr>
      </p:pic>
      <p:sp>
        <p:nvSpPr>
          <p:cNvPr id="6" name="Круговая стрелка 5"/>
          <p:cNvSpPr/>
          <p:nvPr/>
        </p:nvSpPr>
        <p:spPr>
          <a:xfrm rot="5400000">
            <a:off x="2557848" y="2280805"/>
            <a:ext cx="1532238" cy="153223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23438" y="941"/>
            <a:ext cx="165580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ВРЕМЯ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ПРОПЕДЕВТИКА</a:t>
            </a:r>
            <a:endParaRPr lang="ru-RU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9" b="17605"/>
          <a:stretch/>
        </p:blipFill>
        <p:spPr>
          <a:xfrm>
            <a:off x="3229279" y="3939519"/>
            <a:ext cx="2685441" cy="189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EDR </a:t>
            </a:r>
            <a:r>
              <a:rPr lang="en-US" b="1" dirty="0" smtClean="0">
                <a:solidFill>
                  <a:schemeClr val="accent2"/>
                </a:solidFill>
              </a:rPr>
              <a:t>2986900</a:t>
            </a:r>
            <a:r>
              <a:rPr lang="ru-RU" b="1" dirty="0" smtClean="0">
                <a:solidFill>
                  <a:schemeClr val="accent2"/>
                </a:solidFill>
              </a:rPr>
              <a:t>, </a:t>
            </a:r>
            <a:r>
              <a:rPr lang="en-US" b="1" dirty="0">
                <a:solidFill>
                  <a:schemeClr val="accent2"/>
                </a:solidFill>
              </a:rPr>
              <a:t>EDR </a:t>
            </a:r>
            <a:r>
              <a:rPr lang="en-US" b="1" dirty="0" smtClean="0">
                <a:solidFill>
                  <a:schemeClr val="accent2"/>
                </a:solidFill>
              </a:rPr>
              <a:t>3633500</a:t>
            </a:r>
            <a:r>
              <a:rPr lang="ru-RU" b="1" dirty="0" smtClean="0">
                <a:solidFill>
                  <a:schemeClr val="accent2"/>
                </a:solidFill>
              </a:rPr>
              <a:t>, </a:t>
            </a:r>
            <a:r>
              <a:rPr lang="en-US" b="1" dirty="0">
                <a:solidFill>
                  <a:schemeClr val="accent2"/>
                </a:solidFill>
              </a:rPr>
              <a:t>EDR 4542300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dirty="0" smtClean="0"/>
              <a:t>«</a:t>
            </a:r>
            <a:r>
              <a:rPr lang="ru-RU" dirty="0" err="1" smtClean="0"/>
              <a:t>Пикаско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1, 2 и 3»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289231"/>
            <a:ext cx="4319016" cy="2572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85" y="585798"/>
            <a:ext cx="4074232" cy="2572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15" y="3319725"/>
            <a:ext cx="4718769" cy="199368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738552" y="941"/>
            <a:ext cx="224069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ПРОПЕДЕВТИКА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WPL </a:t>
            </a:r>
            <a:r>
              <a:rPr lang="en-US" b="1" dirty="0" smtClean="0">
                <a:solidFill>
                  <a:schemeClr val="accent2"/>
                </a:solidFill>
              </a:rPr>
              <a:t>KC2009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Геометрическая </a:t>
            </a:r>
            <a:r>
              <a:rPr lang="ru-RU" dirty="0"/>
              <a:t>мозаика </a:t>
            </a:r>
            <a:r>
              <a:rPr lang="ru-RU" dirty="0" smtClean="0"/>
              <a:t>– </a:t>
            </a:r>
            <a:r>
              <a:rPr lang="ru-RU" dirty="0" err="1" smtClean="0"/>
              <a:t>пазл</a:t>
            </a:r>
            <a:r>
              <a:rPr lang="ru-RU" dirty="0" smtClean="0"/>
              <a:t> (75 </a:t>
            </a:r>
            <a:r>
              <a:rPr lang="ru-RU" dirty="0"/>
              <a:t>эл.) совместим с KC2008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"/>
          <a:stretch/>
        </p:blipFill>
        <p:spPr>
          <a:xfrm>
            <a:off x="5566718" y="514865"/>
            <a:ext cx="3311611" cy="32580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5102" r="19730"/>
          <a:stretch/>
        </p:blipFill>
        <p:spPr>
          <a:xfrm>
            <a:off x="271848" y="259491"/>
            <a:ext cx="5166191" cy="42136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33334" r="7477" b="16216"/>
          <a:stretch/>
        </p:blipFill>
        <p:spPr>
          <a:xfrm>
            <a:off x="3978876" y="3945087"/>
            <a:ext cx="2829697" cy="1714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738552" y="941"/>
            <a:ext cx="224069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ПРОПЕДЕВТИКА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EDR </a:t>
            </a:r>
            <a:r>
              <a:rPr lang="en-US" b="1" dirty="0" smtClean="0">
                <a:solidFill>
                  <a:schemeClr val="accent2"/>
                </a:solidFill>
              </a:rPr>
              <a:t>3364700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dirty="0" smtClean="0"/>
              <a:t>«Математические </a:t>
            </a:r>
            <a:r>
              <a:rPr lang="ru-RU" dirty="0"/>
              <a:t>яйца» (18 шт</a:t>
            </a:r>
            <a:r>
              <a:rPr lang="ru-RU" dirty="0" smtClean="0"/>
              <a:t>.)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/>
                </a:solidFill>
              </a:rPr>
              <a:t>EDR 4429300 </a:t>
            </a:r>
            <a:r>
              <a:rPr lang="ru-RU" dirty="0"/>
              <a:t>«Математические яйца» </a:t>
            </a:r>
            <a:r>
              <a:rPr lang="ru-RU" dirty="0" smtClean="0"/>
              <a:t>(36 </a:t>
            </a:r>
            <a:r>
              <a:rPr lang="ru-RU" dirty="0"/>
              <a:t>шт.)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38552" y="941"/>
            <a:ext cx="224069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ПРОПЕДЕВТИКА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79" y="839206"/>
            <a:ext cx="5552041" cy="45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WPL KC2008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Мозаика </a:t>
            </a:r>
            <a:r>
              <a:rPr lang="ru-RU" dirty="0"/>
              <a:t>«Чудо-горошины» (180 эл.) совместим с KC2009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b="4983"/>
          <a:stretch/>
        </p:blipFill>
        <p:spPr>
          <a:xfrm>
            <a:off x="5263978" y="518987"/>
            <a:ext cx="3595817" cy="32786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13699" r="9865" b="3458"/>
          <a:stretch/>
        </p:blipFill>
        <p:spPr>
          <a:xfrm>
            <a:off x="333633" y="3527116"/>
            <a:ext cx="3756453" cy="21199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12433" r="5938" b="8648"/>
          <a:stretch/>
        </p:blipFill>
        <p:spPr>
          <a:xfrm>
            <a:off x="333633" y="216242"/>
            <a:ext cx="2360141" cy="3202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0" t="13333" b="9137"/>
          <a:stretch/>
        </p:blipFill>
        <p:spPr>
          <a:xfrm>
            <a:off x="2887624" y="216242"/>
            <a:ext cx="2182504" cy="3194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01" y="3944398"/>
            <a:ext cx="1702640" cy="1702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6"/>
          <a:stretch/>
        </p:blipFill>
        <p:spPr>
          <a:xfrm>
            <a:off x="6851822" y="3944397"/>
            <a:ext cx="2007973" cy="170264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738552" y="941"/>
            <a:ext cx="224069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ПРОПЕДЕВТИКА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5816858"/>
            <a:ext cx="9144000" cy="794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EDR </a:t>
            </a:r>
            <a:r>
              <a:rPr lang="en-US" b="1" dirty="0" smtClean="0">
                <a:solidFill>
                  <a:schemeClr val="accent2"/>
                </a:solidFill>
              </a:rPr>
              <a:t>2993000</a:t>
            </a:r>
            <a:endParaRPr lang="ru-RU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«</a:t>
            </a:r>
            <a:r>
              <a:rPr lang="ru-RU" dirty="0"/>
              <a:t>Комплект сборных кубов с трафаретами»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38552" y="941"/>
            <a:ext cx="224069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ПРОПЕДЕВТИКА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6" y="2229198"/>
            <a:ext cx="4300563" cy="3402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4062" r="9651" b="5972"/>
          <a:stretch/>
        </p:blipFill>
        <p:spPr>
          <a:xfrm>
            <a:off x="4404140" y="610542"/>
            <a:ext cx="4295017" cy="348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98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/>
                </a:solidFill>
              </a:rPr>
              <a:t>ДФ_И</a:t>
            </a:r>
            <a:endParaRPr lang="en-US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/>
              <a:t>«Сравни фигуры</a:t>
            </a:r>
            <a:r>
              <a:rPr lang="ru-RU" dirty="0" smtClean="0"/>
              <a:t>» (</a:t>
            </a:r>
            <a:r>
              <a:rPr lang="ru-RU" dirty="0"/>
              <a:t>4 и или 5 форм)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9449" r="14592" b="13567"/>
          <a:stretch/>
        </p:blipFill>
        <p:spPr>
          <a:xfrm>
            <a:off x="154985" y="376204"/>
            <a:ext cx="4281091" cy="3214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7562" r="12524" b="10935"/>
          <a:stretch/>
        </p:blipFill>
        <p:spPr>
          <a:xfrm>
            <a:off x="4423719" y="98855"/>
            <a:ext cx="4598642" cy="3768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7" b="16828"/>
          <a:stretch/>
        </p:blipFill>
        <p:spPr>
          <a:xfrm>
            <a:off x="502387" y="4010557"/>
            <a:ext cx="3586285" cy="15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1" b="16254"/>
          <a:stretch/>
        </p:blipFill>
        <p:spPr>
          <a:xfrm>
            <a:off x="5214550" y="4010557"/>
            <a:ext cx="3435178" cy="15699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8" y="490155"/>
            <a:ext cx="3666060" cy="48809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WPL </a:t>
            </a:r>
            <a:r>
              <a:rPr lang="en-US" b="1" dirty="0" smtClean="0">
                <a:solidFill>
                  <a:schemeClr val="accent6"/>
                </a:solidFill>
              </a:rPr>
              <a:t>KC3001</a:t>
            </a:r>
            <a:endParaRPr lang="ru-RU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Развивающий </a:t>
            </a:r>
            <a:r>
              <a:rPr lang="ru-RU" dirty="0"/>
              <a:t>куб «Познай-ка</a:t>
            </a:r>
            <a:r>
              <a:rPr lang="ru-RU" dirty="0" smtClean="0"/>
              <a:t>» (</a:t>
            </a:r>
            <a:r>
              <a:rPr lang="ru-RU" dirty="0"/>
              <a:t>12 предметов)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/>
          <a:stretch/>
        </p:blipFill>
        <p:spPr>
          <a:xfrm>
            <a:off x="3626207" y="490155"/>
            <a:ext cx="5296668" cy="488091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1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" b="2321"/>
          <a:stretch/>
        </p:blipFill>
        <p:spPr>
          <a:xfrm>
            <a:off x="1245469" y="369715"/>
            <a:ext cx="6653062" cy="54471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6858"/>
            <a:ext cx="9144000" cy="7940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MIN </a:t>
            </a:r>
            <a:r>
              <a:rPr lang="en-US" b="1" dirty="0" smtClean="0">
                <a:solidFill>
                  <a:schemeClr val="accent6"/>
                </a:solidFill>
              </a:rPr>
              <a:t>31752</a:t>
            </a:r>
            <a:endParaRPr lang="ru-RU" b="1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Бусы </a:t>
            </a:r>
            <a:r>
              <a:rPr lang="ru-RU" dirty="0"/>
              <a:t>«Геометрические фигуры»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64395" y="941"/>
            <a:ext cx="141484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ФОРМА</a:t>
            </a:r>
            <a:endParaRPr lang="ru-RU" sz="2400" b="1" dirty="0">
              <a:ln w="22225"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673</Words>
  <Application>Microsoft Office PowerPoint</Application>
  <PresentationFormat>Экран (4:3)</PresentationFormat>
  <Paragraphs>187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Математические игры</vt:lpstr>
      <vt:lpstr>ФОРМА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ВЕЛИЧИНА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 И  СЧЕТ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ПРОСТРАНСТВО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ВРЕМЯ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ПРОПЕДЕВТИКА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</dc:title>
  <dc:creator>Анастасия Черникова</dc:creator>
  <cp:lastModifiedBy>1</cp:lastModifiedBy>
  <cp:revision>41</cp:revision>
  <dcterms:created xsi:type="dcterms:W3CDTF">2018-06-29T10:08:01Z</dcterms:created>
  <dcterms:modified xsi:type="dcterms:W3CDTF">2021-11-10T10:35:51Z</dcterms:modified>
</cp:coreProperties>
</file>